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2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884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5001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05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75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07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07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0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1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2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7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4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4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59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44286-AACD-4B9C-9FCE-F4E8D9B695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pl-PL" dirty="0"/>
              <a:t>Francja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B5E16D5-4463-47CA-8687-8E988B4E17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pl-PL" dirty="0"/>
              <a:t>Położenie, potrawy, tradycje, język, zabytki, stroje narodowe </a:t>
            </a:r>
          </a:p>
        </p:txBody>
      </p:sp>
      <p:pic>
        <p:nvPicPr>
          <p:cNvPr id="1028" name="Picture 4" descr="Flaga Francji – Wikipedia, wolna encyklopedia">
            <a:extLst>
              <a:ext uri="{FF2B5EF4-FFF2-40B4-BE49-F238E27FC236}">
                <a16:creationId xmlns:a16="http://schemas.microsoft.com/office/drawing/2014/main" id="{4DBDF5C9-0426-4F6E-A706-7CCF574A3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41" y="1559796"/>
            <a:ext cx="3528903" cy="194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25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FBA4E1-B8AD-4A0B-B707-E74C71F59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France </a:t>
            </a:r>
            <a:r>
              <a:rPr lang="pl-PL" dirty="0" err="1"/>
              <a:t>location</a:t>
            </a:r>
            <a:r>
              <a:rPr lang="pl-PL" dirty="0"/>
              <a:t> 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296D55DB-9DFB-4834-93E1-7725DDFB8A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4675" y="2506661"/>
            <a:ext cx="4395788" cy="3298828"/>
          </a:xfrm>
        </p:spPr>
      </p:pic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FDED3841-9E4D-4FAB-B786-BA4A0743B8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map of Europe, France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there</a:t>
            </a:r>
            <a:r>
              <a:rPr lang="pl-PL" dirty="0"/>
              <a:t>, </a:t>
            </a:r>
          </a:p>
          <a:p>
            <a:r>
              <a:rPr lang="en-US" dirty="0"/>
              <a:t>It is located in Western Europe</a:t>
            </a:r>
            <a:endParaRPr lang="pl-PL" dirty="0"/>
          </a:p>
          <a:p>
            <a:r>
              <a:rPr lang="en-US" dirty="0"/>
              <a:t>France is situated on the Bay of Biscay, the </a:t>
            </a:r>
            <a:r>
              <a:rPr lang="en-US" dirty="0" err="1"/>
              <a:t>Lamanche</a:t>
            </a:r>
            <a:r>
              <a:rPr lang="en-US" dirty="0"/>
              <a:t> Canal and the Atlantic Ocean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2296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140491-E909-4BD7-B6C2-F30FDDFDC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traditions</a:t>
            </a:r>
            <a:r>
              <a:rPr lang="pl-PL" dirty="0"/>
              <a:t> of France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2E8EF8-E541-4292-A160-84D9D4051C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 July 14, the great French Revolution took place, then they overthrew the French monarchy</a:t>
            </a:r>
            <a:r>
              <a:rPr lang="pl-PL" dirty="0"/>
              <a:t>, </a:t>
            </a:r>
            <a:r>
              <a:rPr lang="en-US" dirty="0"/>
              <a:t>they celebrate this holiday every year</a:t>
            </a:r>
            <a:r>
              <a:rPr lang="pl-PL" dirty="0"/>
              <a:t>,</a:t>
            </a:r>
          </a:p>
          <a:p>
            <a:r>
              <a:rPr lang="en-US" dirty="0"/>
              <a:t>the French are often dressed elegantly</a:t>
            </a:r>
            <a:endParaRPr lang="pl-PL" dirty="0"/>
          </a:p>
          <a:p>
            <a:r>
              <a:rPr lang="en-US" dirty="0"/>
              <a:t>On February 2, the day of the pancake is celebrated in France</a:t>
            </a:r>
            <a:endParaRPr lang="pl-PL" dirty="0"/>
          </a:p>
          <a:p>
            <a:r>
              <a:rPr lang="en-US" dirty="0"/>
              <a:t>In France, it is not a fat Thursday, but a fat Tuesday</a:t>
            </a:r>
            <a:r>
              <a:rPr lang="pl-PL" dirty="0"/>
              <a:t>,</a:t>
            </a:r>
          </a:p>
          <a:p>
            <a:r>
              <a:rPr lang="pl-PL" dirty="0"/>
              <a:t>Paris </a:t>
            </a:r>
            <a:r>
              <a:rPr lang="en-US" dirty="0"/>
              <a:t>is associated with the capital of fashion</a:t>
            </a:r>
            <a:r>
              <a:rPr lang="pl-PL" dirty="0"/>
              <a:t>,</a:t>
            </a:r>
          </a:p>
        </p:txBody>
      </p:sp>
      <p:pic>
        <p:nvPicPr>
          <p:cNvPr id="3076" name="Picture 4" descr="Macron: Francja zrezygnuje z węgla, ograniczy atom i zainwestuje w OZE -  SmogLab">
            <a:extLst>
              <a:ext uri="{FF2B5EF4-FFF2-40B4-BE49-F238E27FC236}">
                <a16:creationId xmlns:a16="http://schemas.microsoft.com/office/drawing/2014/main" id="{259A4839-3923-40A4-9361-7BBAFAE1148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697075"/>
            <a:ext cx="4395788" cy="291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2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8511E6-14D8-4ADF-AA15-182A3AE7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Food in France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DDBF08-7EDC-4E45-AF8B-EFA213EA6E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0" i="0" dirty="0" err="1">
                <a:solidFill>
                  <a:srgbClr val="DCDDDE"/>
                </a:solidFill>
                <a:effectLst/>
                <a:latin typeface="Whitney"/>
              </a:rPr>
              <a:t>characteristic</a:t>
            </a:r>
            <a:r>
              <a:rPr lang="pl-PL" b="0" i="0" dirty="0">
                <a:solidFill>
                  <a:srgbClr val="DCDDDE"/>
                </a:solidFill>
                <a:effectLst/>
                <a:latin typeface="Whitney"/>
              </a:rPr>
              <a:t> </a:t>
            </a:r>
            <a:r>
              <a:rPr lang="pl-PL" b="0" i="0" dirty="0" err="1">
                <a:solidFill>
                  <a:srgbClr val="DCDDDE"/>
                </a:solidFill>
                <a:effectLst/>
                <a:latin typeface="Whitney"/>
              </a:rPr>
              <a:t>meals</a:t>
            </a:r>
            <a:r>
              <a:rPr lang="pl-PL" b="0" i="0" dirty="0">
                <a:solidFill>
                  <a:srgbClr val="DCDDDE"/>
                </a:solidFill>
                <a:effectLst/>
                <a:latin typeface="Whitney"/>
              </a:rPr>
              <a:t> in France </a:t>
            </a:r>
            <a:r>
              <a:rPr lang="pl-PL" b="0" i="0" dirty="0" err="1">
                <a:solidFill>
                  <a:srgbClr val="DCDDDE"/>
                </a:solidFill>
                <a:effectLst/>
                <a:latin typeface="Whitney"/>
              </a:rPr>
              <a:t>is</a:t>
            </a:r>
            <a:r>
              <a:rPr lang="pl-PL" b="0" i="0" dirty="0">
                <a:solidFill>
                  <a:srgbClr val="DCDDDE"/>
                </a:solidFill>
                <a:effectLst/>
                <a:latin typeface="Whitney"/>
              </a:rPr>
              <a:t> : </a:t>
            </a:r>
            <a:r>
              <a:rPr lang="pl-PL" b="0" i="0" dirty="0" err="1">
                <a:solidFill>
                  <a:srgbClr val="DCDDDE"/>
                </a:solidFill>
                <a:effectLst/>
                <a:latin typeface="Whitney"/>
              </a:rPr>
              <a:t>onion</a:t>
            </a:r>
            <a:r>
              <a:rPr lang="pl-PL" b="0" i="0" dirty="0">
                <a:solidFill>
                  <a:srgbClr val="DCDDDE"/>
                </a:solidFill>
                <a:effectLst/>
                <a:latin typeface="Whitney"/>
              </a:rPr>
              <a:t> soup with </a:t>
            </a:r>
            <a:r>
              <a:rPr lang="pl-PL" b="0" i="0" dirty="0" err="1">
                <a:solidFill>
                  <a:srgbClr val="DCDDDE"/>
                </a:solidFill>
                <a:effectLst/>
                <a:latin typeface="Whitney"/>
              </a:rPr>
              <a:t>croutons</a:t>
            </a:r>
            <a:r>
              <a:rPr lang="pl-PL" b="0" i="0" dirty="0">
                <a:solidFill>
                  <a:srgbClr val="DCDDDE"/>
                </a:solidFill>
                <a:effectLst/>
                <a:latin typeface="Whitney"/>
              </a:rPr>
              <a:t>, </a:t>
            </a:r>
            <a:r>
              <a:rPr lang="pl-PL" b="0" i="0" dirty="0" err="1">
                <a:solidFill>
                  <a:srgbClr val="DCDDDE"/>
                </a:solidFill>
                <a:effectLst/>
                <a:latin typeface="Whitney"/>
              </a:rPr>
              <a:t>snails</a:t>
            </a:r>
            <a:r>
              <a:rPr lang="pl-PL" b="0" i="0" dirty="0">
                <a:solidFill>
                  <a:srgbClr val="DCDDDE"/>
                </a:solidFill>
                <a:effectLst/>
                <a:latin typeface="Whitney"/>
              </a:rPr>
              <a:t>, </a:t>
            </a:r>
            <a:r>
              <a:rPr lang="pl-PL" b="0" i="0" dirty="0" err="1">
                <a:solidFill>
                  <a:srgbClr val="DCDDDE"/>
                </a:solidFill>
                <a:effectLst/>
                <a:latin typeface="Whitney"/>
              </a:rPr>
              <a:t>Beef</a:t>
            </a:r>
            <a:r>
              <a:rPr lang="pl-PL" b="0" i="0" dirty="0">
                <a:solidFill>
                  <a:srgbClr val="DCDDDE"/>
                </a:solidFill>
                <a:effectLst/>
                <a:latin typeface="Whitney"/>
              </a:rPr>
              <a:t> Bourguignon, </a:t>
            </a:r>
            <a:r>
              <a:rPr lang="pl-PL" b="0" i="0" dirty="0" err="1">
                <a:solidFill>
                  <a:srgbClr val="DCDDDE"/>
                </a:solidFill>
                <a:effectLst/>
                <a:latin typeface="Whitney"/>
              </a:rPr>
              <a:t>oysters</a:t>
            </a:r>
            <a:r>
              <a:rPr lang="pl-PL" b="0" i="0" dirty="0">
                <a:solidFill>
                  <a:srgbClr val="DCDDDE"/>
                </a:solidFill>
                <a:effectLst/>
                <a:latin typeface="Whitney"/>
              </a:rPr>
              <a:t>, </a:t>
            </a:r>
            <a:r>
              <a:rPr lang="pl-PL" dirty="0" err="1">
                <a:solidFill>
                  <a:srgbClr val="DCDDDE"/>
                </a:solidFill>
                <a:latin typeface="Whitney"/>
              </a:rPr>
              <a:t>s</a:t>
            </a:r>
            <a:r>
              <a:rPr lang="pl-PL" b="0" i="0" dirty="0" err="1">
                <a:solidFill>
                  <a:srgbClr val="DCDDDE"/>
                </a:solidFill>
                <a:effectLst/>
                <a:latin typeface="Whitney"/>
              </a:rPr>
              <a:t>alad</a:t>
            </a:r>
            <a:r>
              <a:rPr lang="pl-PL" b="0" i="0" dirty="0">
                <a:solidFill>
                  <a:srgbClr val="DCDDDE"/>
                </a:solidFill>
                <a:effectLst/>
                <a:latin typeface="Whitney"/>
              </a:rPr>
              <a:t> </a:t>
            </a:r>
            <a:r>
              <a:rPr lang="pl-PL" dirty="0" err="1">
                <a:solidFill>
                  <a:srgbClr val="DCDDDE"/>
                </a:solidFill>
                <a:latin typeface="Whitney"/>
              </a:rPr>
              <a:t>n</a:t>
            </a:r>
            <a:r>
              <a:rPr lang="pl-PL" b="0" i="0" dirty="0" err="1">
                <a:solidFill>
                  <a:srgbClr val="DCDDDE"/>
                </a:solidFill>
                <a:effectLst/>
                <a:latin typeface="Whitney"/>
              </a:rPr>
              <a:t>icoise</a:t>
            </a:r>
            <a:r>
              <a:rPr lang="pl-PL" b="0" i="0" dirty="0">
                <a:solidFill>
                  <a:srgbClr val="DCDDDE"/>
                </a:solidFill>
                <a:effectLst/>
                <a:latin typeface="Whitney"/>
              </a:rPr>
              <a:t>, </a:t>
            </a:r>
            <a:r>
              <a:rPr lang="pl-PL" b="0" i="0" dirty="0" err="1">
                <a:solidFill>
                  <a:srgbClr val="DCDDDE"/>
                </a:solidFill>
                <a:effectLst/>
                <a:latin typeface="Whitney"/>
              </a:rPr>
              <a:t>frog</a:t>
            </a:r>
            <a:r>
              <a:rPr lang="pl-PL" b="0" i="0" dirty="0">
                <a:solidFill>
                  <a:srgbClr val="DCDDDE"/>
                </a:solidFill>
                <a:effectLst/>
                <a:latin typeface="Whitney"/>
              </a:rPr>
              <a:t> </a:t>
            </a:r>
            <a:r>
              <a:rPr lang="pl-PL" b="0" i="0" dirty="0" err="1">
                <a:solidFill>
                  <a:srgbClr val="DCDDDE"/>
                </a:solidFill>
                <a:effectLst/>
                <a:latin typeface="Whitney"/>
              </a:rPr>
              <a:t>legs</a:t>
            </a:r>
            <a:r>
              <a:rPr lang="pl-PL" b="0" i="0" dirty="0">
                <a:solidFill>
                  <a:srgbClr val="DCDDDE"/>
                </a:solidFill>
                <a:effectLst/>
                <a:latin typeface="Whitney"/>
              </a:rPr>
              <a:t>, </a:t>
            </a:r>
            <a:r>
              <a:rPr lang="pl-PL" b="0" i="0" dirty="0" err="1">
                <a:solidFill>
                  <a:srgbClr val="DCDDDE"/>
                </a:solidFill>
                <a:effectLst/>
                <a:latin typeface="Whitney"/>
              </a:rPr>
              <a:t>Ratatouille</a:t>
            </a:r>
            <a:r>
              <a:rPr lang="pl-PL" b="0" i="0" dirty="0">
                <a:solidFill>
                  <a:srgbClr val="DCDDDE"/>
                </a:solidFill>
                <a:effectLst/>
                <a:latin typeface="Whitney"/>
              </a:rPr>
              <a:t>, </a:t>
            </a:r>
            <a:r>
              <a:rPr lang="pl-PL" b="0" i="0" dirty="0" err="1">
                <a:solidFill>
                  <a:srgbClr val="DCDDDE"/>
                </a:solidFill>
                <a:effectLst/>
                <a:latin typeface="Whitney"/>
              </a:rPr>
              <a:t>bouillabaisse</a:t>
            </a:r>
            <a:r>
              <a:rPr lang="pl-PL" b="0" i="0" dirty="0">
                <a:solidFill>
                  <a:srgbClr val="DCDDDE"/>
                </a:solidFill>
                <a:effectLst/>
                <a:latin typeface="Whitney"/>
              </a:rPr>
              <a:t> soup, </a:t>
            </a:r>
            <a:r>
              <a:rPr lang="pl-PL" b="0" i="0" dirty="0" err="1">
                <a:solidFill>
                  <a:srgbClr val="DCDDDE"/>
                </a:solidFill>
                <a:effectLst/>
                <a:latin typeface="Whitney"/>
              </a:rPr>
              <a:t>Beans</a:t>
            </a:r>
            <a:r>
              <a:rPr lang="pl-PL" b="0" i="0" dirty="0">
                <a:solidFill>
                  <a:srgbClr val="DCDDDE"/>
                </a:solidFill>
                <a:effectLst/>
                <a:latin typeface="Whitney"/>
              </a:rPr>
              <a:t> from Toulouse, Strasbourg </a:t>
            </a:r>
            <a:r>
              <a:rPr lang="pl-PL" b="0" i="0" dirty="0" err="1">
                <a:solidFill>
                  <a:srgbClr val="DCDDDE"/>
                </a:solidFill>
                <a:effectLst/>
                <a:latin typeface="Whitney"/>
              </a:rPr>
              <a:t>pate</a:t>
            </a:r>
            <a:r>
              <a:rPr lang="pl-PL" b="0" i="0" dirty="0">
                <a:solidFill>
                  <a:srgbClr val="DCDDDE"/>
                </a:solidFill>
                <a:effectLst/>
                <a:latin typeface="Whitney"/>
              </a:rPr>
              <a:t>, and </a:t>
            </a:r>
            <a:r>
              <a:rPr lang="pl-PL" b="0" i="0" dirty="0" err="1">
                <a:solidFill>
                  <a:srgbClr val="DCDDDE"/>
                </a:solidFill>
                <a:effectLst/>
                <a:latin typeface="Whitney"/>
              </a:rPr>
              <a:t>other</a:t>
            </a:r>
            <a:r>
              <a:rPr lang="pl-PL" b="0" i="0" dirty="0">
                <a:solidFill>
                  <a:srgbClr val="DCDDDE"/>
                </a:solidFill>
                <a:effectLst/>
                <a:latin typeface="Whitney"/>
              </a:rPr>
              <a:t> </a:t>
            </a:r>
            <a:r>
              <a:rPr lang="pl-PL" b="0" i="0" dirty="0" err="1">
                <a:solidFill>
                  <a:srgbClr val="DCDDDE"/>
                </a:solidFill>
                <a:effectLst/>
                <a:latin typeface="Whitney"/>
              </a:rPr>
              <a:t>good</a:t>
            </a:r>
            <a:r>
              <a:rPr lang="pl-PL" b="0" i="0" dirty="0">
                <a:solidFill>
                  <a:srgbClr val="DCDDDE"/>
                </a:solidFill>
                <a:effectLst/>
                <a:latin typeface="Whitney"/>
              </a:rPr>
              <a:t> </a:t>
            </a:r>
            <a:r>
              <a:rPr lang="pl-PL" b="0" i="0" dirty="0" err="1">
                <a:solidFill>
                  <a:srgbClr val="DCDDDE"/>
                </a:solidFill>
                <a:effectLst/>
                <a:latin typeface="Whitney"/>
              </a:rPr>
              <a:t>meals</a:t>
            </a:r>
            <a:r>
              <a:rPr lang="pl-PL" b="0" i="0" dirty="0">
                <a:solidFill>
                  <a:srgbClr val="DCDDDE"/>
                </a:solidFill>
                <a:effectLst/>
                <a:latin typeface="Whitney"/>
              </a:rPr>
              <a:t>,</a:t>
            </a:r>
          </a:p>
          <a:p>
            <a:r>
              <a:rPr lang="en-US" b="0" i="0" dirty="0">
                <a:solidFill>
                  <a:srgbClr val="DCDDDE"/>
                </a:solidFill>
                <a:effectLst/>
                <a:latin typeface="Whitney"/>
              </a:rPr>
              <a:t>these meals are very good for the French</a:t>
            </a:r>
            <a:r>
              <a:rPr lang="pl-PL" b="0" i="0" dirty="0">
                <a:solidFill>
                  <a:srgbClr val="DCDDDE"/>
                </a:solidFill>
                <a:effectLst/>
                <a:latin typeface="Whitney"/>
              </a:rPr>
              <a:t> and for </a:t>
            </a:r>
            <a:r>
              <a:rPr lang="pl-PL" b="0" i="0" dirty="0" err="1">
                <a:solidFill>
                  <a:srgbClr val="DCDDDE"/>
                </a:solidFill>
                <a:effectLst/>
                <a:latin typeface="Whitney"/>
              </a:rPr>
              <a:t>tourists</a:t>
            </a:r>
            <a:r>
              <a:rPr lang="pl-PL" b="0" i="0" dirty="0">
                <a:solidFill>
                  <a:srgbClr val="DCDDDE"/>
                </a:solidFill>
                <a:effectLst/>
                <a:latin typeface="Whitney"/>
              </a:rPr>
              <a:t>,</a:t>
            </a:r>
          </a:p>
        </p:txBody>
      </p:sp>
      <p:pic>
        <p:nvPicPr>
          <p:cNvPr id="7" name="Picture 6" descr="Kuchnia francuska – 13 najbardziej popularnych dań - Zwiedzamy Paryż">
            <a:extLst>
              <a:ext uri="{FF2B5EF4-FFF2-40B4-BE49-F238E27FC236}">
                <a16:creationId xmlns:a16="http://schemas.microsoft.com/office/drawing/2014/main" id="{A7FCF9D7-68EC-416F-AB4E-A796A8F7A58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613554"/>
            <a:ext cx="4395788" cy="308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39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5E523C-47FE-4FD2-A5F3-B0C145735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W</a:t>
            </a:r>
            <a:r>
              <a:rPr lang="en-US" sz="3200" dirty="0"/>
              <a:t>hat is worth visiting while in </a:t>
            </a:r>
            <a:r>
              <a:rPr lang="pl-PL" sz="3200" dirty="0"/>
              <a:t>F</a:t>
            </a:r>
            <a:r>
              <a:rPr lang="en-US" sz="3200" dirty="0" err="1"/>
              <a:t>rance</a:t>
            </a:r>
            <a:r>
              <a:rPr lang="pl-PL" sz="3200" dirty="0"/>
              <a:t> </a:t>
            </a:r>
            <a:r>
              <a:rPr lang="en-US" sz="3200" dirty="0"/>
              <a:t>?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B42BE5-5660-4B8C-ADD6-B77122D705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pl-PL" dirty="0"/>
              <a:t>F</a:t>
            </a:r>
            <a:r>
              <a:rPr lang="en-US" dirty="0" err="1"/>
              <a:t>rance</a:t>
            </a:r>
            <a:r>
              <a:rPr lang="en-US" dirty="0"/>
              <a:t>, it is worth visiting the capital</a:t>
            </a:r>
            <a:r>
              <a:rPr lang="pl-PL" dirty="0"/>
              <a:t> </a:t>
            </a:r>
            <a:r>
              <a:rPr lang="pl-PL" dirty="0" err="1"/>
              <a:t>city</a:t>
            </a:r>
            <a:r>
              <a:rPr lang="en-US" dirty="0"/>
              <a:t> </a:t>
            </a:r>
            <a:r>
              <a:rPr lang="pl-PL" dirty="0"/>
              <a:t>P</a:t>
            </a:r>
            <a:r>
              <a:rPr lang="en-US" dirty="0" err="1"/>
              <a:t>aris</a:t>
            </a:r>
            <a:r>
              <a:rPr lang="pl-PL" dirty="0"/>
              <a:t>,</a:t>
            </a:r>
          </a:p>
          <a:p>
            <a:r>
              <a:rPr lang="pl-PL" dirty="0"/>
              <a:t>In Paris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3 </a:t>
            </a:r>
            <a:r>
              <a:rPr lang="pl-PL" dirty="0" err="1"/>
              <a:t>must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 </a:t>
            </a:r>
            <a:r>
              <a:rPr lang="pl-PL" dirty="0" err="1"/>
              <a:t>places</a:t>
            </a:r>
            <a:r>
              <a:rPr lang="pl-PL" dirty="0"/>
              <a:t> ; Eiffel Tower, </a:t>
            </a:r>
            <a:r>
              <a:rPr lang="pl-PL" dirty="0" err="1"/>
              <a:t>museum</a:t>
            </a:r>
            <a:r>
              <a:rPr lang="pl-PL" dirty="0"/>
              <a:t> </a:t>
            </a:r>
            <a:r>
              <a:rPr lang="pl-PL" dirty="0" err="1"/>
              <a:t>Louvre</a:t>
            </a:r>
            <a:r>
              <a:rPr lang="pl-PL" dirty="0"/>
              <a:t> and Notre-</a:t>
            </a:r>
            <a:r>
              <a:rPr lang="pl-PL" dirty="0" err="1"/>
              <a:t>dame</a:t>
            </a:r>
            <a:r>
              <a:rPr lang="pl-PL" dirty="0"/>
              <a:t> cathedra,</a:t>
            </a:r>
          </a:p>
          <a:p>
            <a:r>
              <a:rPr lang="en-US" dirty="0"/>
              <a:t>the most famous painting of a </a:t>
            </a:r>
            <a:r>
              <a:rPr lang="pl-PL" dirty="0"/>
              <a:t>M</a:t>
            </a:r>
            <a:r>
              <a:rPr lang="en-US" dirty="0" err="1"/>
              <a:t>onalis</a:t>
            </a:r>
            <a:r>
              <a:rPr lang="en-US" dirty="0"/>
              <a:t> is in the </a:t>
            </a:r>
            <a:r>
              <a:rPr lang="pl-PL" dirty="0"/>
              <a:t>L</a:t>
            </a:r>
            <a:r>
              <a:rPr lang="en-US" dirty="0" err="1"/>
              <a:t>ouvre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124" name="Picture 4" descr="Wieża Eiffla - kilka ciekawych informacji na jej temat - Paryskie spacery">
            <a:extLst>
              <a:ext uri="{FF2B5EF4-FFF2-40B4-BE49-F238E27FC236}">
                <a16:creationId xmlns:a16="http://schemas.microsoft.com/office/drawing/2014/main" id="{33239BB2-E29C-43B8-AE99-BF0F5B3A25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690813"/>
            <a:ext cx="4395788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56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470F34-9A15-4ED5-B11C-011D62F0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/>
              <a:t>Language in France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53F815-9013-4591-9383-FC9639002D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France</a:t>
            </a:r>
            <a:r>
              <a:rPr lang="pl-PL" dirty="0"/>
              <a:t> </a:t>
            </a:r>
            <a:r>
              <a:rPr lang="en-US" dirty="0"/>
              <a:t>language</a:t>
            </a:r>
            <a:r>
              <a:rPr lang="pl-PL" dirty="0"/>
              <a:t> French</a:t>
            </a:r>
            <a:r>
              <a:rPr lang="en-US" dirty="0"/>
              <a:t> is used</a:t>
            </a:r>
            <a:r>
              <a:rPr lang="pl-PL" dirty="0"/>
              <a:t>,</a:t>
            </a:r>
          </a:p>
          <a:p>
            <a:r>
              <a:rPr lang="en-US" dirty="0"/>
              <a:t>French is also spoken in Belgium</a:t>
            </a:r>
            <a:r>
              <a:rPr lang="pl-PL" dirty="0"/>
              <a:t> and part of </a:t>
            </a:r>
            <a:r>
              <a:rPr lang="pl-PL" dirty="0" err="1"/>
              <a:t>Africa</a:t>
            </a:r>
            <a:r>
              <a:rPr lang="pl-PL" dirty="0"/>
              <a:t>,</a:t>
            </a:r>
          </a:p>
        </p:txBody>
      </p:sp>
      <p:pic>
        <p:nvPicPr>
          <p:cNvPr id="6147" name="Picture 3" descr="Tłumaczenia francuski - polski online | Biuro Tłumaczeń Akademia">
            <a:extLst>
              <a:ext uri="{FF2B5EF4-FFF2-40B4-BE49-F238E27FC236}">
                <a16:creationId xmlns:a16="http://schemas.microsoft.com/office/drawing/2014/main" id="{85324A13-285C-4C62-B57A-5DDD7A5FFAC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693102"/>
            <a:ext cx="4395788" cy="292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40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D33894-1316-4F21-A262-1A5EC8683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err="1"/>
              <a:t>Monuments</a:t>
            </a:r>
            <a:r>
              <a:rPr lang="pl-PL" sz="3600" dirty="0"/>
              <a:t> in France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A1C3BB-D504-4E4C-B78D-18D76F189A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There are beautiful sights in </a:t>
            </a:r>
            <a:r>
              <a:rPr lang="pl-PL" dirty="0"/>
              <a:t>F</a:t>
            </a:r>
            <a:r>
              <a:rPr lang="en-US" dirty="0" err="1"/>
              <a:t>rance</a:t>
            </a:r>
            <a:r>
              <a:rPr lang="pl-PL" dirty="0"/>
              <a:t> for </a:t>
            </a:r>
            <a:r>
              <a:rPr lang="pl-PL" dirty="0" err="1"/>
              <a:t>example</a:t>
            </a:r>
            <a:r>
              <a:rPr lang="pl-PL" dirty="0"/>
              <a:t> ; Notre-</a:t>
            </a:r>
            <a:r>
              <a:rPr lang="pl-PL" dirty="0" err="1"/>
              <a:t>dame</a:t>
            </a:r>
            <a:r>
              <a:rPr lang="pl-PL" dirty="0"/>
              <a:t> cathedra, </a:t>
            </a:r>
            <a:r>
              <a:rPr lang="pl-PL" dirty="0" err="1"/>
              <a:t>Palace</a:t>
            </a:r>
            <a:r>
              <a:rPr lang="pl-PL" dirty="0"/>
              <a:t> of Versailles, Eiffel Tower, </a:t>
            </a:r>
            <a:r>
              <a:rPr lang="pl-PL" dirty="0" err="1"/>
              <a:t>Etretat</a:t>
            </a:r>
            <a:r>
              <a:rPr lang="pl-PL" dirty="0"/>
              <a:t>, Normandia, Mont-Saint Michel, Normandia,</a:t>
            </a:r>
          </a:p>
        </p:txBody>
      </p:sp>
      <p:pic>
        <p:nvPicPr>
          <p:cNvPr id="7170" name="Picture 2" descr="22 niezwykłe ciekawostki o katedrze Notre Dame - Fajne Podróże">
            <a:extLst>
              <a:ext uri="{FF2B5EF4-FFF2-40B4-BE49-F238E27FC236}">
                <a16:creationId xmlns:a16="http://schemas.microsoft.com/office/drawing/2014/main" id="{6E7585B0-D32E-489A-9ABE-88EFACD50B4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642734"/>
            <a:ext cx="4395788" cy="302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86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7DCF36-859A-456D-82FC-7DA12F46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err="1"/>
              <a:t>National</a:t>
            </a:r>
            <a:r>
              <a:rPr lang="pl-PL" sz="3600" dirty="0"/>
              <a:t> </a:t>
            </a:r>
            <a:r>
              <a:rPr lang="pl-PL" sz="3600" dirty="0" err="1"/>
              <a:t>costumes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AA2F84-66D4-4F27-93B1-2863E44DEF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French national costume was created in the </a:t>
            </a:r>
            <a:r>
              <a:rPr lang="pl-PL" dirty="0"/>
              <a:t>XVII </a:t>
            </a:r>
            <a:r>
              <a:rPr lang="en-US" dirty="0"/>
              <a:t>century</a:t>
            </a:r>
            <a:r>
              <a:rPr lang="pl-PL" dirty="0"/>
              <a:t>,</a:t>
            </a:r>
          </a:p>
          <a:p>
            <a:r>
              <a:rPr lang="en-US" dirty="0"/>
              <a:t>These outfits are most often made of wool and soft fabrics</a:t>
            </a:r>
            <a:endParaRPr lang="pl-PL" dirty="0"/>
          </a:p>
          <a:p>
            <a:r>
              <a:rPr lang="en-US" dirty="0"/>
              <a:t>The photos show the national costumes of the French</a:t>
            </a:r>
            <a:r>
              <a:rPr lang="pl-PL" dirty="0"/>
              <a:t>,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3307216-4EDE-4205-95F6-88D4B3AE15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270" y="236497"/>
            <a:ext cx="3684797" cy="266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A77DEE39-36A8-4C37-BB23-AB782AD42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270" y="3218588"/>
            <a:ext cx="4041927" cy="303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34B4B74-687C-436A-8F65-26BA6033F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5219" y="0"/>
            <a:ext cx="2628165" cy="295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26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250</TotalTime>
  <Words>318</Words>
  <Application>Microsoft Office PowerPoint</Application>
  <PresentationFormat>Panoramiczny</PresentationFormat>
  <Paragraphs>28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Whitney</vt:lpstr>
      <vt:lpstr>Wingdings 3</vt:lpstr>
      <vt:lpstr>Jon</vt:lpstr>
      <vt:lpstr>Francja </vt:lpstr>
      <vt:lpstr>France location </vt:lpstr>
      <vt:lpstr>The traditions of France </vt:lpstr>
      <vt:lpstr>Food in France</vt:lpstr>
      <vt:lpstr>What is worth visiting while in France ?</vt:lpstr>
      <vt:lpstr>Language in France</vt:lpstr>
      <vt:lpstr>Monuments in France</vt:lpstr>
      <vt:lpstr>National costumes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Francja</dc:title>
  <dc:creator>Wiktor Gajda</dc:creator>
  <cp:lastModifiedBy>Wiktor Gajda</cp:lastModifiedBy>
  <cp:revision>23</cp:revision>
  <dcterms:created xsi:type="dcterms:W3CDTF">2021-05-16T17:02:47Z</dcterms:created>
  <dcterms:modified xsi:type="dcterms:W3CDTF">2021-05-16T21:12:49Z</dcterms:modified>
</cp:coreProperties>
</file>